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9" r:id="rId2"/>
    <p:sldId id="280" r:id="rId3"/>
    <p:sldId id="278" r:id="rId4"/>
    <p:sldId id="279" r:id="rId5"/>
    <p:sldId id="281" r:id="rId6"/>
    <p:sldId id="282" r:id="rId7"/>
    <p:sldId id="285" r:id="rId8"/>
    <p:sldId id="286" r:id="rId9"/>
    <p:sldId id="287" r:id="rId10"/>
    <p:sldId id="289" r:id="rId11"/>
    <p:sldId id="288" r:id="rId12"/>
    <p:sldId id="290" r:id="rId13"/>
    <p:sldId id="291" r:id="rId14"/>
    <p:sldId id="292" r:id="rId15"/>
    <p:sldId id="293" r:id="rId16"/>
    <p:sldId id="296" r:id="rId17"/>
    <p:sldId id="297" r:id="rId18"/>
    <p:sldId id="299" r:id="rId19"/>
    <p:sldId id="303" r:id="rId20"/>
    <p:sldId id="300" r:id="rId21"/>
    <p:sldId id="301" r:id="rId22"/>
    <p:sldId id="302" r:id="rId23"/>
    <p:sldId id="304" r:id="rId24"/>
    <p:sldId id="306" r:id="rId25"/>
    <p:sldId id="311" r:id="rId26"/>
    <p:sldId id="27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FFFC"/>
    <a:srgbClr val="E6E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4" autoAdjust="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144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B024B-906A-9040-8978-9F0B389C3EEE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7A809-77E8-E745-AB74-CF0E7CA20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28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https://www.youtube.com/watch?v=cNN_tTXABUA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7A809-77E8-E745-AB74-CF0E7CA20E9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7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 bwMode="lt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27"/>
          <p:cNvSpPr>
            <a:spLocks noChangeShapeType="1"/>
          </p:cNvSpPr>
          <p:nvPr/>
        </p:nvSpPr>
        <p:spPr bwMode="gray">
          <a:xfrm>
            <a:off x="444500" y="6375400"/>
            <a:ext cx="52578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  <a:cs typeface="+mn-cs"/>
            </a:endParaRPr>
          </a:p>
        </p:txBody>
      </p:sp>
      <p:pic>
        <p:nvPicPr>
          <p:cNvPr id="6" name="Picture 39" descr="original_metal_b"/>
          <p:cNvPicPr>
            <a:picLocks noChangeAspect="1" noChangeArrowheads="1" noCrop="1"/>
          </p:cNvPicPr>
          <p:nvPr userDrawn="1"/>
        </p:nvPicPr>
        <p:blipFill>
          <a:blip r:embed="rId3" cstate="print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543550"/>
            <a:ext cx="14478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228600" y="3962400"/>
            <a:ext cx="7696200" cy="1219200"/>
          </a:xfrm>
        </p:spPr>
        <p:txBody>
          <a:bodyPr/>
          <a:lstStyle>
            <a:lvl1pPr algn="r">
              <a:defRPr sz="40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57200" y="5867400"/>
            <a:ext cx="5181600" cy="457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457200" y="6477000"/>
            <a:ext cx="1371600" cy="152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 bwMode="gray">
          <a:xfrm>
            <a:off x="1828800" y="6477000"/>
            <a:ext cx="838200" cy="152400"/>
          </a:xfrm>
        </p:spPr>
        <p:txBody>
          <a:bodyPr/>
          <a:lstStyle>
            <a:lvl1pPr>
              <a:defRPr/>
            </a:lvl1pPr>
          </a:lstStyle>
          <a:p>
            <a:fld id="{DF3687FA-6F04-448E-8153-3A0F7947AD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52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E527-E76F-724F-A19A-4E34EAB6C004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BC05E-76EB-3949-8C90-28248EDD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7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E527-E76F-724F-A19A-4E34EAB6C004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BC05E-76EB-3949-8C90-28248EDD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73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E527-E76F-724F-A19A-4E34EAB6C004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BC05E-76EB-3949-8C90-28248EDD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5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E527-E76F-724F-A19A-4E34EAB6C004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BC05E-76EB-3949-8C90-28248EDD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2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E527-E76F-724F-A19A-4E34EAB6C004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BC05E-76EB-3949-8C90-28248EDD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2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E527-E76F-724F-A19A-4E34EAB6C004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BC05E-76EB-3949-8C90-28248EDD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8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E527-E76F-724F-A19A-4E34EAB6C004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BC05E-76EB-3949-8C90-28248EDD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21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E527-E76F-724F-A19A-4E34EAB6C004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BC05E-76EB-3949-8C90-28248EDD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91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E527-E76F-724F-A19A-4E34EAB6C004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BC05E-76EB-3949-8C90-28248EDD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3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E527-E76F-724F-A19A-4E34EAB6C004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BC05E-76EB-3949-8C90-28248EDD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93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E527-E76F-724F-A19A-4E34EAB6C004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BC05E-76EB-3949-8C90-28248EDD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7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1E527-E76F-724F-A19A-4E34EAB6C004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BC05E-76EB-3949-8C90-28248EDD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54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90"/>
          </a:solidFill>
          <a:effectLst>
            <a:outerShdw blurRad="50800" dist="38100" dir="2700000" algn="tl" rotWithShape="0">
              <a:srgbClr val="00009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1" b="4840"/>
          <a:stretch/>
        </p:blipFill>
        <p:spPr bwMode="auto">
          <a:xfrm>
            <a:off x="-119053" y="-198450"/>
            <a:ext cx="9431714" cy="551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8" y="5146393"/>
            <a:ext cx="9143999" cy="1111303"/>
          </a:xfrm>
        </p:spPr>
        <p:txBody>
          <a:bodyPr>
            <a:noAutofit/>
          </a:bodyPr>
          <a:lstStyle/>
          <a:p>
            <a:pPr algn="ctr"/>
            <a:r>
              <a:rPr lang="en-US" sz="2700" dirty="0" smtClean="0"/>
              <a:t>Computer Graphics</a:t>
            </a:r>
            <a:endParaRPr lang="en-US" sz="2700" dirty="0">
              <a:solidFill>
                <a:srgbClr val="00009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7114" y="6191546"/>
            <a:ext cx="4166886" cy="1595671"/>
          </a:xfrm>
        </p:spPr>
        <p:txBody>
          <a:bodyPr>
            <a:normAutofit/>
          </a:bodyPr>
          <a:lstStyle/>
          <a:p>
            <a:pPr algn="r"/>
            <a:endParaRPr lang="en-US" sz="1400" dirty="0" smtClean="0"/>
          </a:p>
          <a:p>
            <a:pPr algn="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6119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9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Entertainment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Games</a:t>
            </a:r>
          </a:p>
          <a:p>
            <a:pPr lvl="1"/>
            <a:r>
              <a:rPr lang="en-US" dirty="0" smtClean="0"/>
              <a:t>Interactivity </a:t>
            </a:r>
          </a:p>
          <a:p>
            <a:pPr lvl="1"/>
            <a:r>
              <a:rPr lang="en-US" dirty="0" smtClean="0"/>
              <a:t>Realistic </a:t>
            </a:r>
            <a:r>
              <a:rPr lang="en-US" dirty="0" err="1" smtClean="0"/>
              <a:t>vs</a:t>
            </a:r>
            <a:r>
              <a:rPr lang="en-US" dirty="0" smtClean="0"/>
              <a:t> Fictional Graphics </a:t>
            </a:r>
          </a:p>
          <a:p>
            <a:pPr lvl="1"/>
            <a:r>
              <a:rPr lang="en-US" dirty="0" smtClean="0"/>
              <a:t>Huge revenue industry 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MobileGameApps-56d92ba75f9b5854a9c6cf5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115" y="4040077"/>
            <a:ext cx="4226885" cy="2817923"/>
          </a:xfrm>
          <a:prstGeom prst="rect">
            <a:avLst/>
          </a:prstGeom>
        </p:spPr>
      </p:pic>
      <p:pic>
        <p:nvPicPr>
          <p:cNvPr id="5" name="Picture 4" descr="https_%2F%2Fblueprint-api-production.s3.amazonaws.com%2Fuploads%2Fcard%2Fimage%2F731826%2F8a5e7251-22c1-4671-854b-21eca545c57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" y="4040077"/>
            <a:ext cx="5013158" cy="281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3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Education and Training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Computer generated models of physical, financial and economic systems are used as educational aids. </a:t>
            </a:r>
          </a:p>
          <a:p>
            <a:r>
              <a:rPr lang="en-US" dirty="0" smtClean="0"/>
              <a:t>Models </a:t>
            </a:r>
            <a:r>
              <a:rPr lang="en-US" dirty="0"/>
              <a:t>of physical systems, physiological systems, population trends, or equipment such as color-coded diagram help trainees understand the operation of the system </a:t>
            </a:r>
            <a:endParaRPr lang="en-US" dirty="0" smtClean="0"/>
          </a:p>
          <a:p>
            <a:r>
              <a:rPr lang="en-US" dirty="0"/>
              <a:t>Specialized systems used for training </a:t>
            </a:r>
            <a:r>
              <a:rPr lang="en-US" dirty="0" smtClean="0"/>
              <a:t>applications</a:t>
            </a:r>
            <a:endParaRPr lang="en-US" dirty="0"/>
          </a:p>
          <a:p>
            <a:pPr lvl="1"/>
            <a:r>
              <a:rPr lang="en-US" dirty="0" smtClean="0"/>
              <a:t>Simulators </a:t>
            </a:r>
            <a:r>
              <a:rPr lang="en-US" dirty="0"/>
              <a:t>for practice sessions </a:t>
            </a:r>
            <a:r>
              <a:rPr lang="en-US" dirty="0" smtClean="0"/>
              <a:t>or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training of ship </a:t>
            </a:r>
            <a:r>
              <a:rPr lang="en-US" dirty="0" smtClean="0"/>
              <a:t>captains</a:t>
            </a:r>
            <a:endParaRPr lang="en-US" dirty="0"/>
          </a:p>
          <a:p>
            <a:pPr lvl="1"/>
            <a:r>
              <a:rPr lang="en-US" dirty="0" smtClean="0"/>
              <a:t>Aircraft pilots</a:t>
            </a:r>
            <a:endParaRPr lang="en-US" dirty="0"/>
          </a:p>
          <a:p>
            <a:pPr lvl="1"/>
            <a:r>
              <a:rPr lang="en-US" dirty="0" smtClean="0"/>
              <a:t>Heavy </a:t>
            </a:r>
            <a:r>
              <a:rPr lang="en-US" dirty="0"/>
              <a:t>equipment operators </a:t>
            </a:r>
          </a:p>
          <a:p>
            <a:pPr lvl="1"/>
            <a:r>
              <a:rPr lang="en-US" dirty="0" smtClean="0"/>
              <a:t>Air </a:t>
            </a:r>
            <a:r>
              <a:rPr lang="en-US" dirty="0"/>
              <a:t>traffic-control personnel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182273-119093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578" y="4344736"/>
            <a:ext cx="3462422" cy="25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9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Art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Computer art typically refers to any form of graphic art or digital imagery which is produced with the aid of a computer </a:t>
            </a:r>
          </a:p>
          <a:p>
            <a:r>
              <a:rPr lang="en-US" dirty="0" smtClean="0"/>
              <a:t>Used </a:t>
            </a:r>
            <a:r>
              <a:rPr lang="en-US" dirty="0"/>
              <a:t>in Fine Art &amp; Commercial Art </a:t>
            </a:r>
          </a:p>
          <a:p>
            <a:r>
              <a:rPr lang="en-US" dirty="0" smtClean="0"/>
              <a:t>Includes </a:t>
            </a:r>
            <a:r>
              <a:rPr lang="en-US" dirty="0"/>
              <a:t>artist’s paintbrush programs, paint packages, CAD packages and animation packages </a:t>
            </a:r>
          </a:p>
          <a:p>
            <a:r>
              <a:rPr lang="en-US" dirty="0" smtClean="0"/>
              <a:t>These </a:t>
            </a:r>
            <a:r>
              <a:rPr lang="en-US" dirty="0"/>
              <a:t>packages provides facilities for designing object shapes &amp; specifying object motions. </a:t>
            </a:r>
            <a:endParaRPr lang="en-US" dirty="0" smtClean="0"/>
          </a:p>
          <a:p>
            <a:r>
              <a:rPr lang="en-US" dirty="0"/>
              <a:t>Cartoon drawing, paintings, product advertisements, logo design </a:t>
            </a:r>
            <a:r>
              <a:rPr lang="en-US" dirty="0" smtClean="0"/>
              <a:t>and branding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90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Art</a:t>
            </a:r>
            <a:endParaRPr lang="en-US" dirty="0"/>
          </a:p>
        </p:txBody>
      </p:sp>
      <p:pic>
        <p:nvPicPr>
          <p:cNvPr id="1026" name="Picture 2" descr="POV-Ray â Still Life arts design 2015 print best open arts work web conta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49" y="1838849"/>
            <a:ext cx="4908411" cy="326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2jv9003bew7ag.cloudfront.net/uploads/Computer-generated-art-865x5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4803"/>
            <a:ext cx="4783015" cy="328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20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Visualization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Visualization is the process of representing data graphically and interacting with these representations in order to gain insight into the data. 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Scientific Visualization </a:t>
            </a:r>
            <a:endParaRPr lang="en-US" dirty="0" smtClean="0"/>
          </a:p>
          <a:p>
            <a:pPr lvl="1"/>
            <a:r>
              <a:rPr lang="en-US" dirty="0" smtClean="0"/>
              <a:t>Producing </a:t>
            </a:r>
            <a:r>
              <a:rPr lang="en-US" dirty="0"/>
              <a:t>graphical representations for scientific, </a:t>
            </a:r>
            <a:r>
              <a:rPr lang="en-US" dirty="0" smtClean="0"/>
              <a:t>engineering</a:t>
            </a:r>
            <a:r>
              <a:rPr lang="en-US" dirty="0"/>
              <a:t>, and medical data sets </a:t>
            </a:r>
            <a:endParaRPr lang="en-US" dirty="0" smtClean="0"/>
          </a:p>
          <a:p>
            <a:pPr lvl="1"/>
            <a:r>
              <a:rPr lang="en-US" dirty="0" smtClean="0"/>
              <a:t>Scientists</a:t>
            </a:r>
            <a:r>
              <a:rPr lang="en-US" dirty="0"/>
              <a:t>, engineers, medical personnel, business analysis, and others often need to </a:t>
            </a:r>
            <a:r>
              <a:rPr lang="en-US" dirty="0" err="1"/>
              <a:t>analyse</a:t>
            </a:r>
            <a:r>
              <a:rPr lang="en-US" dirty="0"/>
              <a:t> large amounts of information or to study the </a:t>
            </a:r>
            <a:r>
              <a:rPr lang="en-US" dirty="0" err="1"/>
              <a:t>behaviour</a:t>
            </a:r>
            <a:r>
              <a:rPr lang="en-US" dirty="0"/>
              <a:t> of certain processes. </a:t>
            </a:r>
          </a:p>
          <a:p>
            <a:endParaRPr lang="en-US" dirty="0"/>
          </a:p>
        </p:txBody>
      </p:sp>
      <p:pic>
        <p:nvPicPr>
          <p:cNvPr id="5" name="Content Placeholder 4" descr="Spine_Gui.jp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" r="449"/>
          <a:stretch/>
        </p:blipFill>
        <p:spPr>
          <a:xfrm>
            <a:off x="4495800" y="1600200"/>
            <a:ext cx="4541253" cy="2588333"/>
          </a:xfrm>
        </p:spPr>
      </p:pic>
      <p:pic>
        <p:nvPicPr>
          <p:cNvPr id="6" name="Picture 5" descr="02-quiz-05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470" y="4343399"/>
            <a:ext cx="3241478" cy="251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9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Image Processing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Image Processing applies techniques to modify or interpret existing pictures. </a:t>
            </a:r>
          </a:p>
          <a:p>
            <a:r>
              <a:rPr lang="en-US" dirty="0"/>
              <a:t>There are different examples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image </a:t>
            </a:r>
            <a:r>
              <a:rPr lang="en-US" dirty="0"/>
              <a:t>processing in our daily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life</a:t>
            </a:r>
            <a:r>
              <a:rPr lang="en-US" dirty="0"/>
              <a:t>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It </a:t>
            </a:r>
            <a:r>
              <a:rPr lang="en-US" dirty="0"/>
              <a:t>is used in </a:t>
            </a:r>
            <a:endParaRPr lang="en-US" dirty="0" smtClean="0"/>
          </a:p>
          <a:p>
            <a:pPr lvl="1"/>
            <a:r>
              <a:rPr lang="en-US" dirty="0" smtClean="0"/>
              <a:t>Image </a:t>
            </a:r>
            <a:r>
              <a:rPr lang="en-US" dirty="0"/>
              <a:t>enhancement. </a:t>
            </a:r>
            <a:endParaRPr lang="en-US" dirty="0" smtClean="0"/>
          </a:p>
          <a:p>
            <a:pPr lvl="1"/>
            <a:r>
              <a:rPr lang="en-US" dirty="0" smtClean="0"/>
              <a:t>Law </a:t>
            </a:r>
            <a:r>
              <a:rPr lang="en-US" dirty="0"/>
              <a:t>Enforcement </a:t>
            </a:r>
            <a:endParaRPr lang="en-US" dirty="0" smtClean="0"/>
          </a:p>
          <a:p>
            <a:pPr lvl="1"/>
            <a:r>
              <a:rPr lang="en-US" dirty="0" smtClean="0"/>
              <a:t>Medical </a:t>
            </a:r>
          </a:p>
          <a:p>
            <a:pPr lvl="1"/>
            <a:r>
              <a:rPr lang="en-US" dirty="0" smtClean="0"/>
              <a:t>Moving </a:t>
            </a:r>
            <a:r>
              <a:rPr lang="en-US" dirty="0"/>
              <a:t>object tracking...etc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</p:txBody>
      </p:sp>
      <p:pic>
        <p:nvPicPr>
          <p:cNvPr id="6" name="Picture 5" descr="maxresdefault (2)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30"/>
          <a:stretch/>
        </p:blipFill>
        <p:spPr>
          <a:xfrm>
            <a:off x="4251157" y="2121568"/>
            <a:ext cx="4892843" cy="32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5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Graphical User Interface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Computer graphics is used to design: Menus, icons, cursors, dialog boxes, scrollbars, valuators, grids, 3d interface. </a:t>
            </a:r>
            <a:endParaRPr lang="en-US" dirty="0" smtClean="0"/>
          </a:p>
          <a:p>
            <a:r>
              <a:rPr lang="en-US" dirty="0"/>
              <a:t>Lay user can easily use the computer with the help of GUI. </a:t>
            </a:r>
            <a:endParaRPr lang="en-US" dirty="0" smtClean="0"/>
          </a:p>
          <a:p>
            <a:r>
              <a:rPr lang="en-US" dirty="0" smtClean="0"/>
              <a:t>User </a:t>
            </a:r>
            <a:r>
              <a:rPr lang="en-US" dirty="0"/>
              <a:t>don’t have to remember commands. </a:t>
            </a:r>
          </a:p>
          <a:p>
            <a:r>
              <a:rPr lang="en-US" dirty="0" smtClean="0"/>
              <a:t>More </a:t>
            </a:r>
            <a:r>
              <a:rPr lang="en-US" dirty="0"/>
              <a:t>interactive interface.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What-is-GUI-Graphical-user-Interface.jp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38" r="21587"/>
          <a:stretch/>
        </p:blipFill>
        <p:spPr>
          <a:xfrm>
            <a:off x="4237789" y="3057942"/>
            <a:ext cx="5545221" cy="3800058"/>
          </a:xfrm>
        </p:spPr>
      </p:pic>
    </p:spTree>
    <p:extLst>
      <p:ext uri="{BB962C8B-B14F-4D97-AF65-F5344CB8AC3E}">
        <p14:creationId xmlns:p14="http://schemas.microsoft.com/office/powerpoint/2010/main" val="106602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of CG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Modeling</a:t>
            </a:r>
            <a:r>
              <a:rPr lang="en-US" dirty="0"/>
              <a:t>: Defining objects in terms of primitives, coordinates and characteristics. 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Storing</a:t>
            </a:r>
            <a:r>
              <a:rPr lang="en-US" dirty="0">
                <a:solidFill>
                  <a:srgbClr val="FF6600"/>
                </a:solidFill>
              </a:rPr>
              <a:t>: </a:t>
            </a:r>
            <a:r>
              <a:rPr lang="en-US" dirty="0"/>
              <a:t>storing scenes and images in memory and on disk. 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Manipulating</a:t>
            </a:r>
            <a:r>
              <a:rPr lang="en-US" dirty="0">
                <a:solidFill>
                  <a:srgbClr val="FF6600"/>
                </a:solidFill>
              </a:rPr>
              <a:t>: </a:t>
            </a:r>
            <a:r>
              <a:rPr lang="en-US" dirty="0"/>
              <a:t>changing the shape, position and characteristics of objects. 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Rendering</a:t>
            </a:r>
            <a:r>
              <a:rPr lang="en-US" dirty="0">
                <a:solidFill>
                  <a:srgbClr val="FF6600"/>
                </a:solidFill>
              </a:rPr>
              <a:t>: </a:t>
            </a:r>
            <a:r>
              <a:rPr lang="en-US" dirty="0"/>
              <a:t>applying physically based procedures to generate (photorealistic) images from scenes (using lighting and shading). 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Viewing</a:t>
            </a:r>
            <a:r>
              <a:rPr lang="en-US" dirty="0"/>
              <a:t>: displaying images from various viewpoints on various device.</a:t>
            </a:r>
          </a:p>
        </p:txBody>
      </p:sp>
    </p:spTree>
    <p:extLst>
      <p:ext uri="{BB962C8B-B14F-4D97-AF65-F5344CB8AC3E}">
        <p14:creationId xmlns:p14="http://schemas.microsoft.com/office/powerpoint/2010/main" val="34585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aster-pixels-vs-vectors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r="2374"/>
          <a:stretch/>
        </p:blipFill>
        <p:spPr>
          <a:xfrm>
            <a:off x="133683" y="1600201"/>
            <a:ext cx="8926349" cy="3031165"/>
          </a:xfrm>
        </p:spPr>
      </p:pic>
    </p:spTree>
    <p:extLst>
      <p:ext uri="{BB962C8B-B14F-4D97-AF65-F5344CB8AC3E}">
        <p14:creationId xmlns:p14="http://schemas.microsoft.com/office/powerpoint/2010/main" val="48566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xresdefault (1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2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Bitmap </a:t>
            </a:r>
            <a:r>
              <a:rPr lang="en-US" dirty="0" err="1" smtClean="0"/>
              <a:t>vs</a:t>
            </a:r>
            <a:r>
              <a:rPr lang="en-US" dirty="0" smtClean="0"/>
              <a:t> Vector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Bitmap :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Often</a:t>
            </a:r>
            <a:r>
              <a:rPr lang="en-US" dirty="0" smtClean="0"/>
              <a:t> </a:t>
            </a:r>
            <a:r>
              <a:rPr lang="en-US" dirty="0"/>
              <a:t>they are called raster graphics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When you create a bitmapped graphic you are basically creating a bunch of colored </a:t>
            </a:r>
            <a:r>
              <a:rPr lang="en-US" dirty="0" smtClean="0"/>
              <a:t>dots Pixels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Each pixel gets assigned a specific color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The more pixels you have, the more detailed the image can be</a:t>
            </a:r>
          </a:p>
          <a:p>
            <a:endParaRPr lang="en-US" dirty="0"/>
          </a:p>
        </p:txBody>
      </p:sp>
      <p:pic>
        <p:nvPicPr>
          <p:cNvPr id="7" name="Content Placeholder 6" descr="large (3)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2457"/>
          <a:stretch/>
        </p:blipFill>
        <p:spPr>
          <a:xfrm>
            <a:off x="4509168" y="2208422"/>
            <a:ext cx="4648200" cy="2925051"/>
          </a:xfrm>
        </p:spPr>
      </p:pic>
    </p:spTree>
    <p:extLst>
      <p:ext uri="{BB962C8B-B14F-4D97-AF65-F5344CB8AC3E}">
        <p14:creationId xmlns:p14="http://schemas.microsoft.com/office/powerpoint/2010/main" val="129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lications-of-computer-graphics-9-7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790" y="3481662"/>
            <a:ext cx="4652210" cy="3289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 </a:t>
            </a:r>
            <a:r>
              <a:rPr lang="en-US" dirty="0" err="1"/>
              <a:t>vs</a:t>
            </a:r>
            <a:r>
              <a:rPr lang="en-US" dirty="0"/>
              <a:t> Vector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Vector Graphics </a:t>
            </a:r>
            <a:r>
              <a:rPr lang="en-US" sz="2800" dirty="0" smtClean="0"/>
              <a:t>: </a:t>
            </a:r>
            <a:r>
              <a:rPr lang="en-US" sz="2800" dirty="0"/>
              <a:t>Vector graphics are created and manipulated using </a:t>
            </a:r>
            <a:r>
              <a:rPr lang="en-US" sz="2800" i="1" dirty="0"/>
              <a:t>drawing programs </a:t>
            </a:r>
            <a:r>
              <a:rPr lang="en-US" sz="2800" dirty="0"/>
              <a:t>(as opposed to paint programs for bitmapped graphics)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Instead of using pixels to describe the image, it describes the image using shapes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Circles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Lines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Curves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Also has to store </a:t>
            </a:r>
            <a:r>
              <a:rPr lang="en-US" sz="2800" dirty="0" smtClean="0"/>
              <a:t>the</a:t>
            </a:r>
            <a:br>
              <a:rPr lang="en-US" sz="2800" dirty="0" smtClean="0"/>
            </a:br>
            <a:r>
              <a:rPr lang="en-US" sz="2800" dirty="0" smtClean="0"/>
              <a:t>color </a:t>
            </a:r>
            <a:r>
              <a:rPr lang="en-US" sz="2800" dirty="0"/>
              <a:t>of these </a:t>
            </a:r>
            <a:r>
              <a:rPr lang="en-US" sz="2800" dirty="0" smtClean="0"/>
              <a:t>shapes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258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932463952-170667a copy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5" r="8648"/>
          <a:stretch/>
        </p:blipFill>
        <p:spPr>
          <a:xfrm>
            <a:off x="4495801" y="1384554"/>
            <a:ext cx="4407568" cy="493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Once we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 err="1"/>
              <a:t>ve</a:t>
            </a:r>
            <a:r>
              <a:rPr lang="en-US" dirty="0"/>
              <a:t> chosen which graphics format we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re going to use now we have to select which file format</a:t>
            </a:r>
          </a:p>
          <a:p>
            <a:pPr>
              <a:lnSpc>
                <a:spcPct val="90000"/>
              </a:lnSpc>
            </a:pPr>
            <a:r>
              <a:rPr lang="en-US" dirty="0"/>
              <a:t>Each way of storing an image is called a </a:t>
            </a:r>
            <a:r>
              <a:rPr lang="en-US" i="1" dirty="0"/>
              <a:t>file format</a:t>
            </a:r>
          </a:p>
          <a:p>
            <a:pPr>
              <a:lnSpc>
                <a:spcPct val="90000"/>
              </a:lnSpc>
            </a:pPr>
            <a:r>
              <a:rPr lang="en-US" dirty="0"/>
              <a:t>Each file format converts the image to a corresponding string of bits differently in order to store them on disk or transmit them over the Internet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4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File Formats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>
              <a:buFontTx/>
              <a:buNone/>
            </a:pPr>
            <a:r>
              <a:rPr lang="en-US" dirty="0"/>
              <a:t>Bitmap Formats</a:t>
            </a:r>
          </a:p>
          <a:p>
            <a:r>
              <a:rPr lang="en-US" dirty="0"/>
              <a:t>GIF: graphics interchange format</a:t>
            </a:r>
          </a:p>
          <a:p>
            <a:r>
              <a:rPr lang="en-US" dirty="0"/>
              <a:t>JPEG: joint photographic experts group</a:t>
            </a:r>
          </a:p>
          <a:p>
            <a:r>
              <a:rPr lang="en-US" dirty="0"/>
              <a:t>PNG: portable network graphic</a:t>
            </a:r>
          </a:p>
          <a:p>
            <a:r>
              <a:rPr lang="en-US" dirty="0"/>
              <a:t>BMP: Windows bitmap</a:t>
            </a:r>
          </a:p>
          <a:p>
            <a:r>
              <a:rPr lang="en-US" dirty="0"/>
              <a:t>TIFF: tagged image file format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>
              <a:buFontTx/>
              <a:buNone/>
            </a:pPr>
            <a:r>
              <a:rPr lang="en-US" dirty="0"/>
              <a:t>Vector Formats</a:t>
            </a:r>
          </a:p>
          <a:p>
            <a:r>
              <a:rPr lang="en-US" dirty="0"/>
              <a:t>SVG : scalable vector graphics</a:t>
            </a:r>
          </a:p>
          <a:p>
            <a:r>
              <a:rPr lang="en-US" dirty="0"/>
              <a:t>EPS: encapsulated postscript</a:t>
            </a:r>
          </a:p>
          <a:p>
            <a:r>
              <a:rPr lang="en-US" dirty="0"/>
              <a:t>CMX: Corel meta exchange</a:t>
            </a:r>
          </a:p>
          <a:p>
            <a:r>
              <a:rPr lang="en-US" dirty="0"/>
              <a:t>PICT: Macintosh Picture</a:t>
            </a:r>
          </a:p>
          <a:p>
            <a:r>
              <a:rPr lang="en-US" dirty="0"/>
              <a:t>WMF: Windows metafile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6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Pick a File Format?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Type</a:t>
            </a:r>
            <a:r>
              <a:rPr lang="en-US" dirty="0"/>
              <a:t>: does the file format store the type of image you want to use (bitmap or vector)?</a:t>
            </a:r>
          </a:p>
          <a:p>
            <a:pPr>
              <a:lnSpc>
                <a:spcPct val="90000"/>
              </a:lnSpc>
            </a:pPr>
            <a:r>
              <a:rPr lang="en-US" b="1" dirty="0"/>
              <a:t>Portability</a:t>
            </a:r>
            <a:r>
              <a:rPr lang="en-US" dirty="0"/>
              <a:t>: can other people use images in this format?</a:t>
            </a:r>
          </a:p>
          <a:p>
            <a:pPr>
              <a:lnSpc>
                <a:spcPct val="90000"/>
              </a:lnSpc>
            </a:pPr>
            <a:r>
              <a:rPr lang="en-US" b="1" dirty="0"/>
              <a:t>Color Depth</a:t>
            </a:r>
            <a:r>
              <a:rPr lang="en-US" dirty="0"/>
              <a:t>: does the format support the number of colors you need?</a:t>
            </a:r>
          </a:p>
          <a:p>
            <a:pPr>
              <a:lnSpc>
                <a:spcPct val="90000"/>
              </a:lnSpc>
            </a:pPr>
            <a:r>
              <a:rPr lang="en-US" b="1" dirty="0"/>
              <a:t>Compression</a:t>
            </a:r>
            <a:r>
              <a:rPr lang="en-US" dirty="0"/>
              <a:t>: can make the file smaller, but it takes time to compress and decompress a file</a:t>
            </a:r>
          </a:p>
          <a:p>
            <a:pPr>
              <a:lnSpc>
                <a:spcPct val="90000"/>
              </a:lnSpc>
            </a:pPr>
            <a:r>
              <a:rPr lang="en-US" b="1" dirty="0"/>
              <a:t>Transparency</a:t>
            </a:r>
            <a:r>
              <a:rPr lang="en-US" dirty="0"/>
              <a:t>: do parts of your image need to be transparent?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5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Pick a File Format?</a:t>
            </a:r>
          </a:p>
        </p:txBody>
      </p:sp>
      <p:pic>
        <p:nvPicPr>
          <p:cNvPr id="4" name="Content Placeholder 3" descr="Image-Ven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" b="7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51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5040982"/>
            <a:ext cx="7772400" cy="1470025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6" name="Picture 5" descr="WallpaperStudio10-7245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8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Computer Graphics?</a:t>
            </a:r>
            <a:endParaRPr lang="en-US" dirty="0"/>
          </a:p>
        </p:txBody>
      </p:sp>
      <p:pic>
        <p:nvPicPr>
          <p:cNvPr id="6" name="Picture 5" descr="graphic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2" b="35385"/>
          <a:stretch/>
        </p:blipFill>
        <p:spPr>
          <a:xfrm>
            <a:off x="1" y="3684547"/>
            <a:ext cx="8849894" cy="317345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graphics is the </a:t>
            </a:r>
            <a:r>
              <a:rPr lang="en-US" dirty="0">
                <a:solidFill>
                  <a:srgbClr val="FF6600"/>
                </a:solidFill>
              </a:rPr>
              <a:t>display</a:t>
            </a:r>
            <a:r>
              <a:rPr lang="en-US" dirty="0"/>
              <a:t>, </a:t>
            </a:r>
            <a:r>
              <a:rPr lang="en-US" dirty="0">
                <a:solidFill>
                  <a:srgbClr val="FF6600"/>
                </a:solidFill>
              </a:rPr>
              <a:t>storage</a:t>
            </a:r>
            <a:r>
              <a:rPr lang="en-US" dirty="0"/>
              <a:t> &amp; </a:t>
            </a:r>
            <a:r>
              <a:rPr lang="en-US" dirty="0">
                <a:solidFill>
                  <a:srgbClr val="FF6600"/>
                </a:solidFill>
              </a:rPr>
              <a:t>manipulation</a:t>
            </a:r>
            <a:r>
              <a:rPr lang="en-US" dirty="0"/>
              <a:t> of images and data for the </a:t>
            </a:r>
            <a:r>
              <a:rPr lang="en-US" dirty="0">
                <a:solidFill>
                  <a:srgbClr val="FF6600"/>
                </a:solidFill>
              </a:rPr>
              <a:t>visual representation </a:t>
            </a:r>
            <a:r>
              <a:rPr lang="en-US" dirty="0"/>
              <a:t>of a system </a:t>
            </a:r>
          </a:p>
          <a:p>
            <a:r>
              <a:rPr lang="en-US" dirty="0"/>
              <a:t>Computer graphics is an art of drawing pictures, lines, charts, </a:t>
            </a:r>
            <a:r>
              <a:rPr lang="en-US" dirty="0" smtClean="0"/>
              <a:t>etc. using </a:t>
            </a:r>
            <a:r>
              <a:rPr lang="en-US" dirty="0"/>
              <a:t>computers with the help of programming.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3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Image Vs.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CG (Computer Graphics ) refers to processing of creating a new image from Geometry , Lighting parameters , Materials and Textures .Using a Computer or any other digital media.</a:t>
            </a:r>
          </a:p>
          <a:p>
            <a:endParaRPr lang="en-US" dirty="0"/>
          </a:p>
          <a:p>
            <a:r>
              <a:rPr lang="en-US" dirty="0"/>
              <a:t>While DIP(Digital Image Processing) is the process of manipulating an image acquired through some device . The image too often will be acquired from photographs, scanners , medical </a:t>
            </a:r>
            <a:r>
              <a:rPr lang="en-US" dirty="0" smtClean="0"/>
              <a:t>equipment.</a:t>
            </a:r>
            <a:endParaRPr lang="en-US" dirty="0"/>
          </a:p>
        </p:txBody>
      </p:sp>
      <p:pic>
        <p:nvPicPr>
          <p:cNvPr id="5" name="Content Placeholder 4" descr="Screen Shot 2018-10-04 at 12.05.31 A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" t="-11319" r="175" b="-260718"/>
          <a:stretch/>
        </p:blipFill>
        <p:spPr/>
      </p:pic>
      <p:pic>
        <p:nvPicPr>
          <p:cNvPr id="7" name="Picture 6" descr="images (7)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894" y="3667710"/>
            <a:ext cx="4863434" cy="243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0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CG in a Nutshell</a:t>
            </a:r>
            <a:endParaRPr lang="en-US" dirty="0"/>
          </a:p>
        </p:txBody>
      </p:sp>
      <p:pic>
        <p:nvPicPr>
          <p:cNvPr id="7" name="Content Placeholder 6" descr="Screen Shot 2018-10-04 at 12.14.0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" b="759"/>
          <a:stretch>
            <a:fillRect/>
          </a:stretch>
        </p:blipFill>
        <p:spPr>
          <a:xfrm>
            <a:off x="470568" y="161356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73586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urvillance-by-mikepiechota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0" t="2140" r="5276" b="3058"/>
          <a:stretch/>
        </p:blipFill>
        <p:spPr>
          <a:xfrm>
            <a:off x="4090738" y="2727161"/>
            <a:ext cx="5093369" cy="4144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CG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Computer Aided Design (CAD</a:t>
            </a:r>
            <a:r>
              <a:rPr lang="en-US" sz="2800" dirty="0" smtClean="0"/>
              <a:t>)</a:t>
            </a:r>
            <a:endParaRPr lang="en-US" sz="2800" dirty="0"/>
          </a:p>
          <a:p>
            <a:r>
              <a:rPr lang="en-US" sz="2800" dirty="0" smtClean="0"/>
              <a:t>Presentation Graphics</a:t>
            </a:r>
            <a:endParaRPr lang="en-US" sz="2800" dirty="0"/>
          </a:p>
          <a:p>
            <a:r>
              <a:rPr lang="en-US" sz="2800" dirty="0" smtClean="0"/>
              <a:t>Entertainment </a:t>
            </a:r>
            <a:r>
              <a:rPr lang="en-US" sz="2800" dirty="0"/>
              <a:t>(animation, games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Education </a:t>
            </a:r>
            <a:r>
              <a:rPr lang="en-US" sz="2800" dirty="0"/>
              <a:t>&amp; </a:t>
            </a:r>
            <a:r>
              <a:rPr lang="en-US" sz="2800" dirty="0" smtClean="0"/>
              <a:t>Training</a:t>
            </a:r>
            <a:endParaRPr lang="en-US" sz="2800" dirty="0"/>
          </a:p>
          <a:p>
            <a:r>
              <a:rPr lang="en-US" sz="2800" dirty="0" smtClean="0"/>
              <a:t>Computer Art</a:t>
            </a:r>
            <a:endParaRPr lang="en-US" sz="2800" dirty="0"/>
          </a:p>
          <a:p>
            <a:r>
              <a:rPr lang="en-US" sz="2800" dirty="0" smtClean="0"/>
              <a:t>Scientific Visualization</a:t>
            </a:r>
            <a:endParaRPr lang="en-US" sz="2800" dirty="0"/>
          </a:p>
          <a:p>
            <a:r>
              <a:rPr lang="en-US" sz="2800" dirty="0" smtClean="0"/>
              <a:t>Image Processing</a:t>
            </a:r>
            <a:endParaRPr lang="en-US" sz="2800" dirty="0"/>
          </a:p>
          <a:p>
            <a:r>
              <a:rPr lang="en-US" sz="2800" dirty="0" smtClean="0"/>
              <a:t>Graphical </a:t>
            </a:r>
            <a:r>
              <a:rPr lang="en-US" sz="2800" dirty="0"/>
              <a:t>User </a:t>
            </a:r>
            <a:r>
              <a:rPr lang="en-US" sz="2800" dirty="0" smtClean="0"/>
              <a:t>Interfaces 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6257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utoc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421" y="3611700"/>
            <a:ext cx="4598737" cy="3065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Computer Aided Design (CAD)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in design of buildings, automobiles, aircraft, watercraft, spacecraft, computers, textiles &amp; many other products </a:t>
            </a:r>
            <a:endParaRPr lang="en-US" dirty="0" smtClean="0"/>
          </a:p>
          <a:p>
            <a:r>
              <a:rPr lang="en-US" dirty="0" smtClean="0"/>
              <a:t>CAD </a:t>
            </a:r>
            <a:r>
              <a:rPr lang="en-US" dirty="0"/>
              <a:t>package provides standard shapes </a:t>
            </a:r>
          </a:p>
          <a:p>
            <a:r>
              <a:rPr lang="en-US" dirty="0" smtClean="0"/>
              <a:t>Animations </a:t>
            </a:r>
            <a:r>
              <a:rPr lang="en-US" dirty="0"/>
              <a:t>are also </a:t>
            </a:r>
            <a:r>
              <a:rPr lang="en-US" dirty="0" smtClean="0"/>
              <a:t>used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CAD </a:t>
            </a:r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AutoCAD</a:t>
            </a:r>
          </a:p>
          <a:p>
            <a:pPr lvl="1"/>
            <a:r>
              <a:rPr lang="en-US" dirty="0" smtClean="0"/>
              <a:t>Google Sketch up 	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68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lications-of-computer-graphics-9-72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0" t="38987" r="5000" b="25146"/>
          <a:stretch/>
        </p:blipFill>
        <p:spPr>
          <a:xfrm>
            <a:off x="5590674" y="4398210"/>
            <a:ext cx="3553326" cy="24597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Presentation Graphics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financial, statistical, mathematical, scientific, </a:t>
            </a:r>
            <a:r>
              <a:rPr lang="en-US" dirty="0" smtClean="0"/>
              <a:t>economic </a:t>
            </a:r>
            <a:r>
              <a:rPr lang="en-US" dirty="0"/>
              <a:t>data for research reports, managerial reports </a:t>
            </a:r>
          </a:p>
          <a:p>
            <a:r>
              <a:rPr lang="en-US" dirty="0" smtClean="0"/>
              <a:t>Presentation </a:t>
            </a:r>
            <a:r>
              <a:rPr lang="en-US" dirty="0"/>
              <a:t>Slides</a:t>
            </a:r>
            <a:br>
              <a:rPr lang="en-US" dirty="0"/>
            </a:br>
            <a:r>
              <a:rPr lang="en-US" dirty="0"/>
              <a:t>- Bar charts, Line graphs, Pie charts etc. </a:t>
            </a:r>
            <a:endParaRPr lang="en-US" dirty="0">
              <a:effectLst/>
            </a:endParaRPr>
          </a:p>
        </p:txBody>
      </p:sp>
      <p:pic>
        <p:nvPicPr>
          <p:cNvPr id="5" name="Picture 4" descr="applications-of-computer-graphics-9-72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36062" r="57310" b="28265"/>
          <a:stretch/>
        </p:blipFill>
        <p:spPr>
          <a:xfrm>
            <a:off x="3215771" y="4946316"/>
            <a:ext cx="2693072" cy="191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8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10-04 at 2.30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5300"/>
            <a:ext cx="6523789" cy="13354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Entertainment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Movie </a:t>
            </a:r>
            <a:r>
              <a:rPr lang="en-US" dirty="0" smtClean="0"/>
              <a:t>Industry</a:t>
            </a:r>
          </a:p>
          <a:p>
            <a:pPr lvl="1"/>
            <a:r>
              <a:rPr lang="en-US" dirty="0"/>
              <a:t>Used in motion pictures, music, videos, and </a:t>
            </a:r>
          </a:p>
          <a:p>
            <a:pPr lvl="1"/>
            <a:r>
              <a:rPr lang="en-US" dirty="0"/>
              <a:t>television shows. </a:t>
            </a:r>
          </a:p>
          <a:p>
            <a:pPr lvl="1"/>
            <a:r>
              <a:rPr lang="en-US" dirty="0"/>
              <a:t>Used in making of cartoon animation films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10-04 at 2.29.4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45"/>
          <a:stretch/>
        </p:blipFill>
        <p:spPr>
          <a:xfrm>
            <a:off x="1951789" y="3999227"/>
            <a:ext cx="7192211" cy="145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2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4716</TotalTime>
  <Words>885</Words>
  <Application>Microsoft Office PowerPoint</Application>
  <PresentationFormat>On-screen Show (4:3)</PresentationFormat>
  <Paragraphs>117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ＭＳ Ｐゴシック</vt:lpstr>
      <vt:lpstr>Arial</vt:lpstr>
      <vt:lpstr>Calibri</vt:lpstr>
      <vt:lpstr>Tahoma</vt:lpstr>
      <vt:lpstr>Wingdings</vt:lpstr>
      <vt:lpstr>Office Theme</vt:lpstr>
      <vt:lpstr>Computer Graphics</vt:lpstr>
      <vt:lpstr>PowerPoint Presentation</vt:lpstr>
      <vt:lpstr>What is Computer Graphics?</vt:lpstr>
      <vt:lpstr>Digital Image Vs. Graphics</vt:lpstr>
      <vt:lpstr>CG in a Nutshell</vt:lpstr>
      <vt:lpstr>Applications of CG</vt:lpstr>
      <vt:lpstr>Computer Aided Design (CAD) </vt:lpstr>
      <vt:lpstr>Presentation Graphics </vt:lpstr>
      <vt:lpstr>Entertainment </vt:lpstr>
      <vt:lpstr>Movie</vt:lpstr>
      <vt:lpstr>Entertainment</vt:lpstr>
      <vt:lpstr>Education and Training </vt:lpstr>
      <vt:lpstr>Computer Art </vt:lpstr>
      <vt:lpstr>Computer Art</vt:lpstr>
      <vt:lpstr>Visualization </vt:lpstr>
      <vt:lpstr>Image Processing </vt:lpstr>
      <vt:lpstr>Graphical User Interface </vt:lpstr>
      <vt:lpstr>Components of CG</vt:lpstr>
      <vt:lpstr>PowerPoint Presentation</vt:lpstr>
      <vt:lpstr>Bitmap vs Vector Graphics</vt:lpstr>
      <vt:lpstr>Bitmap vs Vector Graphics</vt:lpstr>
      <vt:lpstr>File Formats</vt:lpstr>
      <vt:lpstr>Common File Formats</vt:lpstr>
      <vt:lpstr>How to Pick a File Format?</vt:lpstr>
      <vt:lpstr>How to Pick a File Format?</vt:lpstr>
      <vt:lpstr>Thank you</vt:lpstr>
    </vt:vector>
  </TitlesOfParts>
  <Company>SMM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Sadia Marium</dc:creator>
  <cp:lastModifiedBy>Admissions</cp:lastModifiedBy>
  <cp:revision>297</cp:revision>
  <dcterms:created xsi:type="dcterms:W3CDTF">2018-08-27T15:11:11Z</dcterms:created>
  <dcterms:modified xsi:type="dcterms:W3CDTF">2022-01-01T09:32:00Z</dcterms:modified>
</cp:coreProperties>
</file>